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F69046"/>
    <a:srgbClr val="F79646"/>
    <a:srgbClr val="60E146"/>
    <a:srgbClr val="4BACC6"/>
    <a:srgbClr val="4BC0C6"/>
    <a:srgbClr val="ACE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653" y="-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5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2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6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BE90-2C32-494C-BAF2-42C4AE48F71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1873-7436-48C9-B663-DCE85A63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lock Arc 13"/>
          <p:cNvSpPr/>
          <p:nvPr/>
        </p:nvSpPr>
        <p:spPr>
          <a:xfrm>
            <a:off x="547246" y="650174"/>
            <a:ext cx="5658955" cy="5791200"/>
          </a:xfrm>
          <a:prstGeom prst="blockArc">
            <a:avLst>
              <a:gd name="adj1" fmla="val 663199"/>
              <a:gd name="adj2" fmla="val 2700000"/>
              <a:gd name="adj3" fmla="val 3432"/>
            </a:avLst>
          </a:prstGeom>
          <a:solidFill>
            <a:srgbClr val="C0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Rectangle 32"/>
          <p:cNvSpPr/>
          <p:nvPr/>
        </p:nvSpPr>
        <p:spPr>
          <a:xfrm>
            <a:off x="722650" y="76583"/>
            <a:ext cx="7720693" cy="400110"/>
          </a:xfrm>
          <a:prstGeom prst="rect">
            <a:avLst/>
          </a:prstGeom>
          <a:solidFill>
            <a:srgbClr val="00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Meriden-Middletown-Wallingford Tri-Town Collaborative</a:t>
            </a:r>
            <a:endParaRPr lang="en-US" sz="2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148423" y="680950"/>
            <a:ext cx="1686710" cy="5192002"/>
            <a:chOff x="7172174" y="930323"/>
            <a:chExt cx="1686710" cy="5192002"/>
          </a:xfrm>
        </p:grpSpPr>
        <p:grpSp>
          <p:nvGrpSpPr>
            <p:cNvPr id="43" name="Group 42"/>
            <p:cNvGrpSpPr/>
            <p:nvPr/>
          </p:nvGrpSpPr>
          <p:grpSpPr>
            <a:xfrm>
              <a:off x="7172174" y="930323"/>
              <a:ext cx="1686710" cy="2674960"/>
              <a:chOff x="6967454" y="709683"/>
              <a:chExt cx="1686710" cy="2674960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6967454" y="709683"/>
                <a:ext cx="1686710" cy="327547"/>
              </a:xfrm>
              <a:custGeom>
                <a:avLst/>
                <a:gdLst>
                  <a:gd name="connsiteX0" fmla="*/ 0 w 1686710"/>
                  <a:gd name="connsiteY0" fmla="*/ 0 h 443252"/>
                  <a:gd name="connsiteX1" fmla="*/ 1686710 w 1686710"/>
                  <a:gd name="connsiteY1" fmla="*/ 0 h 443252"/>
                  <a:gd name="connsiteX2" fmla="*/ 1686710 w 1686710"/>
                  <a:gd name="connsiteY2" fmla="*/ 443252 h 443252"/>
                  <a:gd name="connsiteX3" fmla="*/ 0 w 1686710"/>
                  <a:gd name="connsiteY3" fmla="*/ 443252 h 443252"/>
                  <a:gd name="connsiteX4" fmla="*/ 0 w 1686710"/>
                  <a:gd name="connsiteY4" fmla="*/ 0 h 44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6710" h="443252">
                    <a:moveTo>
                      <a:pt x="0" y="0"/>
                    </a:moveTo>
                    <a:lnTo>
                      <a:pt x="1686710" y="0"/>
                    </a:lnTo>
                    <a:lnTo>
                      <a:pt x="1686710" y="443252"/>
                    </a:lnTo>
                    <a:lnTo>
                      <a:pt x="0" y="44325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42240" tIns="81280" rIns="142240" bIns="8128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Support</a:t>
                </a:r>
                <a:endParaRPr lang="en-US" sz="2000" kern="1200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6967454" y="1030099"/>
                <a:ext cx="1686710" cy="2354544"/>
              </a:xfrm>
              <a:custGeom>
                <a:avLst/>
                <a:gdLst>
                  <a:gd name="connsiteX0" fmla="*/ 0 w 1686710"/>
                  <a:gd name="connsiteY0" fmla="*/ 0 h 1740388"/>
                  <a:gd name="connsiteX1" fmla="*/ 1686710 w 1686710"/>
                  <a:gd name="connsiteY1" fmla="*/ 0 h 1740388"/>
                  <a:gd name="connsiteX2" fmla="*/ 1686710 w 1686710"/>
                  <a:gd name="connsiteY2" fmla="*/ 1740388 h 1740388"/>
                  <a:gd name="connsiteX3" fmla="*/ 0 w 1686710"/>
                  <a:gd name="connsiteY3" fmla="*/ 1740388 h 1740388"/>
                  <a:gd name="connsiteX4" fmla="*/ 0 w 1686710"/>
                  <a:gd name="connsiteY4" fmla="*/ 0 h 174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6710" h="1740388">
                    <a:moveTo>
                      <a:pt x="0" y="0"/>
                    </a:moveTo>
                    <a:lnTo>
                      <a:pt x="1686710" y="0"/>
                    </a:lnTo>
                    <a:lnTo>
                      <a:pt x="1686710" y="1740388"/>
                    </a:lnTo>
                    <a:lnTo>
                      <a:pt x="0" y="174038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4676" tIns="74676" rIns="99568" bIns="112014" numCol="1" spcCol="1270" anchor="t" anchorCtr="0">
                <a:noAutofit/>
              </a:bodyPr>
              <a:lstStyle/>
              <a:p>
                <a:pPr marL="233363" lvl="1" indent="-233363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Contextualized Academic Instruction</a:t>
                </a:r>
                <a:endParaRPr lang="en-US" sz="1200" kern="1200" dirty="0"/>
              </a:p>
              <a:p>
                <a:pPr marL="233363" lvl="1" indent="-233363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ESOL</a:t>
                </a:r>
                <a:endParaRPr lang="en-US" sz="1200" kern="1200" dirty="0"/>
              </a:p>
              <a:p>
                <a:pPr marL="233363" lvl="1" indent="-233363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Career pathways Counseling &amp; Transition</a:t>
                </a:r>
                <a:endParaRPr lang="en-US" sz="1200" kern="1200" dirty="0"/>
              </a:p>
              <a:p>
                <a:pPr marL="233363" lvl="1" indent="-233363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Career &amp; College Success</a:t>
                </a:r>
                <a:endParaRPr lang="en-US" sz="1200" kern="1200" dirty="0"/>
              </a:p>
              <a:p>
                <a:pPr marL="233363" lvl="1" indent="-233363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Transportation Assistance</a:t>
                </a:r>
                <a:endParaRPr lang="en-US" sz="1200" kern="1200" dirty="0"/>
              </a:p>
              <a:p>
                <a:pPr marL="233363" lvl="1" indent="-233363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Driver’s Education &amp; Safety  Training</a:t>
                </a:r>
                <a:endParaRPr lang="en-US" sz="1200" kern="12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72174" y="3720359"/>
              <a:ext cx="1686710" cy="2401966"/>
              <a:chOff x="5109873" y="3164912"/>
              <a:chExt cx="1686710" cy="2401966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5109873" y="3164912"/>
                <a:ext cx="1686710" cy="307498"/>
              </a:xfrm>
              <a:custGeom>
                <a:avLst/>
                <a:gdLst>
                  <a:gd name="connsiteX0" fmla="*/ 0 w 1686710"/>
                  <a:gd name="connsiteY0" fmla="*/ 0 h 443252"/>
                  <a:gd name="connsiteX1" fmla="*/ 1686710 w 1686710"/>
                  <a:gd name="connsiteY1" fmla="*/ 0 h 443252"/>
                  <a:gd name="connsiteX2" fmla="*/ 1686710 w 1686710"/>
                  <a:gd name="connsiteY2" fmla="*/ 443252 h 443252"/>
                  <a:gd name="connsiteX3" fmla="*/ 0 w 1686710"/>
                  <a:gd name="connsiteY3" fmla="*/ 443252 h 443252"/>
                  <a:gd name="connsiteX4" fmla="*/ 0 w 1686710"/>
                  <a:gd name="connsiteY4" fmla="*/ 0 h 44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6710" h="443252">
                    <a:moveTo>
                      <a:pt x="0" y="0"/>
                    </a:moveTo>
                    <a:lnTo>
                      <a:pt x="1686710" y="0"/>
                    </a:lnTo>
                    <a:lnTo>
                      <a:pt x="1686710" y="443252"/>
                    </a:lnTo>
                    <a:lnTo>
                      <a:pt x="0" y="44325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hueOff val="11250264"/>
                  <a:satOff val="-16880"/>
                  <a:lumOff val="-2745"/>
                  <a:alphaOff val="0"/>
                </a:schemeClr>
              </a:lnRef>
              <a:fillRef idx="1">
                <a:schemeClr val="accent3">
                  <a:hueOff val="11250264"/>
                  <a:satOff val="-16880"/>
                  <a:lumOff val="-2745"/>
                  <a:alphaOff val="0"/>
                </a:schemeClr>
              </a:fillRef>
              <a:effectRef idx="0">
                <a:schemeClr val="accent3">
                  <a:hueOff val="11250264"/>
                  <a:satOff val="-16880"/>
                  <a:lumOff val="-274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42240" tIns="81280" rIns="142240" bIns="8128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Services</a:t>
                </a:r>
                <a:endParaRPr lang="en-US" sz="1200" kern="1200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109873" y="3472409"/>
                <a:ext cx="1686710" cy="2094469"/>
              </a:xfrm>
              <a:custGeom>
                <a:avLst/>
                <a:gdLst>
                  <a:gd name="connsiteX0" fmla="*/ 0 w 1686710"/>
                  <a:gd name="connsiteY0" fmla="*/ 0 h 1740388"/>
                  <a:gd name="connsiteX1" fmla="*/ 1686710 w 1686710"/>
                  <a:gd name="connsiteY1" fmla="*/ 0 h 1740388"/>
                  <a:gd name="connsiteX2" fmla="*/ 1686710 w 1686710"/>
                  <a:gd name="connsiteY2" fmla="*/ 1740388 h 1740388"/>
                  <a:gd name="connsiteX3" fmla="*/ 0 w 1686710"/>
                  <a:gd name="connsiteY3" fmla="*/ 1740388 h 1740388"/>
                  <a:gd name="connsiteX4" fmla="*/ 0 w 1686710"/>
                  <a:gd name="connsiteY4" fmla="*/ 0 h 174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6710" h="1740388">
                    <a:moveTo>
                      <a:pt x="0" y="0"/>
                    </a:moveTo>
                    <a:lnTo>
                      <a:pt x="1686710" y="0"/>
                    </a:lnTo>
                    <a:lnTo>
                      <a:pt x="1686710" y="1740388"/>
                    </a:lnTo>
                    <a:lnTo>
                      <a:pt x="0" y="174038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tint val="40000"/>
                  <a:alpha val="90000"/>
                  <a:hueOff val="10716850"/>
                  <a:satOff val="-13793"/>
                  <a:lumOff val="-1075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10716850"/>
                  <a:satOff val="-13793"/>
                  <a:lumOff val="-1075"/>
                  <a:alphaOff val="0"/>
                </a:schemeClr>
              </a:fillRef>
              <a:effectRef idx="0">
                <a:schemeClr val="accent3">
                  <a:tint val="40000"/>
                  <a:alpha val="90000"/>
                  <a:hueOff val="10716850"/>
                  <a:satOff val="-13793"/>
                  <a:lumOff val="-1075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670" tIns="26670" rIns="35560" bIns="40005" numCol="1" spcCol="1270" anchor="t" anchorCtr="0">
                <a:noAutofit/>
              </a:bodyPr>
              <a:lstStyle/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Computer Skills for Career &amp; College</a:t>
                </a:r>
                <a:endParaRPr lang="en-US" sz="1200" kern="1200" dirty="0"/>
              </a:p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Job Shadowing</a:t>
                </a:r>
                <a:endParaRPr lang="en-US" sz="1200" kern="1200" dirty="0"/>
              </a:p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Internship(s)</a:t>
                </a:r>
                <a:endParaRPr lang="en-US" sz="1200" kern="1200" dirty="0"/>
              </a:p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Sustainability Skills Training</a:t>
                </a:r>
                <a:endParaRPr lang="en-US" sz="1200" kern="1200" dirty="0"/>
              </a:p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Dept. of Labor Services</a:t>
                </a:r>
                <a:endParaRPr lang="en-US" sz="1200" kern="1200" dirty="0"/>
              </a:p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Cohort Building</a:t>
                </a:r>
                <a:endParaRPr lang="en-US" sz="1200" kern="1200" dirty="0"/>
              </a:p>
              <a:p>
                <a:pPr marL="233363" lvl="1" indent="-233363" algn="l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200" kern="1200" dirty="0" smtClean="0"/>
                  <a:t>Assessment &amp; Barrier Analysis</a:t>
                </a:r>
                <a:endParaRPr lang="en-US" sz="1200" kern="1200" dirty="0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106875" y="685800"/>
            <a:ext cx="6877549" cy="5791200"/>
            <a:chOff x="106875" y="685800"/>
            <a:chExt cx="6877549" cy="5791200"/>
          </a:xfrm>
        </p:grpSpPr>
        <p:sp>
          <p:nvSpPr>
            <p:cNvPr id="9" name="Block Arc 8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12960980"/>
                <a:gd name="adj2" fmla="val 16200000"/>
                <a:gd name="adj3" fmla="val 3432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Block Arc 9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10800000"/>
                <a:gd name="adj2" fmla="val 12357209"/>
                <a:gd name="adj3" fmla="val 322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Block Arc 10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8100000"/>
                <a:gd name="adj2" fmla="val 10800000"/>
                <a:gd name="adj3" fmla="val 3432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Block Arc 11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5400000"/>
                <a:gd name="adj2" fmla="val 8100000"/>
                <a:gd name="adj3" fmla="val 3432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Block Arc 12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2700000"/>
                <a:gd name="adj2" fmla="val 5400000"/>
                <a:gd name="adj3" fmla="val 3432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Block Arc 14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18900000"/>
                <a:gd name="adj2" fmla="val 108657"/>
                <a:gd name="adj3" fmla="val 3702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Block Arc 16"/>
            <p:cNvSpPr/>
            <p:nvPr/>
          </p:nvSpPr>
          <p:spPr>
            <a:xfrm>
              <a:off x="535370" y="685800"/>
              <a:ext cx="5658955" cy="5791200"/>
            </a:xfrm>
            <a:prstGeom prst="blockArc">
              <a:avLst>
                <a:gd name="adj1" fmla="val 16200000"/>
                <a:gd name="adj2" fmla="val 18900000"/>
                <a:gd name="adj3" fmla="val 3432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1923806" y="1662545"/>
              <a:ext cx="3273552" cy="3325092"/>
            </a:xfrm>
            <a:custGeom>
              <a:avLst/>
              <a:gdLst>
                <a:gd name="connsiteX0" fmla="*/ 0 w 1540490"/>
                <a:gd name="connsiteY0" fmla="*/ 770245 h 1540490"/>
                <a:gd name="connsiteX1" fmla="*/ 225600 w 1540490"/>
                <a:gd name="connsiteY1" fmla="*/ 225600 h 1540490"/>
                <a:gd name="connsiteX2" fmla="*/ 770246 w 1540490"/>
                <a:gd name="connsiteY2" fmla="*/ 1 h 1540490"/>
                <a:gd name="connsiteX3" fmla="*/ 1314891 w 1540490"/>
                <a:gd name="connsiteY3" fmla="*/ 225601 h 1540490"/>
                <a:gd name="connsiteX4" fmla="*/ 1540490 w 1540490"/>
                <a:gd name="connsiteY4" fmla="*/ 770247 h 1540490"/>
                <a:gd name="connsiteX5" fmla="*/ 1314890 w 1540490"/>
                <a:gd name="connsiteY5" fmla="*/ 1314893 h 1540490"/>
                <a:gd name="connsiteX6" fmla="*/ 770244 w 1540490"/>
                <a:gd name="connsiteY6" fmla="*/ 1540492 h 1540490"/>
                <a:gd name="connsiteX7" fmla="*/ 225599 w 1540490"/>
                <a:gd name="connsiteY7" fmla="*/ 1314892 h 1540490"/>
                <a:gd name="connsiteX8" fmla="*/ 0 w 1540490"/>
                <a:gd name="connsiteY8" fmla="*/ 770246 h 1540490"/>
                <a:gd name="connsiteX9" fmla="*/ 0 w 1540490"/>
                <a:gd name="connsiteY9" fmla="*/ 770245 h 154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0490" h="1540490">
                  <a:moveTo>
                    <a:pt x="0" y="770245"/>
                  </a:moveTo>
                  <a:cubicBezTo>
                    <a:pt x="0" y="565963"/>
                    <a:pt x="81151" y="370048"/>
                    <a:pt x="225600" y="225600"/>
                  </a:cubicBezTo>
                  <a:cubicBezTo>
                    <a:pt x="370049" y="81151"/>
                    <a:pt x="565964" y="1"/>
                    <a:pt x="770246" y="1"/>
                  </a:cubicBezTo>
                  <a:cubicBezTo>
                    <a:pt x="974528" y="1"/>
                    <a:pt x="1170443" y="81152"/>
                    <a:pt x="1314891" y="225601"/>
                  </a:cubicBezTo>
                  <a:cubicBezTo>
                    <a:pt x="1459340" y="370050"/>
                    <a:pt x="1540490" y="565965"/>
                    <a:pt x="1540490" y="770247"/>
                  </a:cubicBezTo>
                  <a:cubicBezTo>
                    <a:pt x="1540490" y="974529"/>
                    <a:pt x="1459339" y="1170444"/>
                    <a:pt x="1314890" y="1314893"/>
                  </a:cubicBezTo>
                  <a:cubicBezTo>
                    <a:pt x="1170441" y="1459342"/>
                    <a:pt x="974526" y="1540492"/>
                    <a:pt x="770244" y="1540492"/>
                  </a:cubicBezTo>
                  <a:cubicBezTo>
                    <a:pt x="565962" y="1540492"/>
                    <a:pt x="370047" y="1459341"/>
                    <a:pt x="225599" y="1314892"/>
                  </a:cubicBezTo>
                  <a:cubicBezTo>
                    <a:pt x="81150" y="1170443"/>
                    <a:pt x="0" y="974528"/>
                    <a:pt x="0" y="770246"/>
                  </a:cubicBezTo>
                  <a:lnTo>
                    <a:pt x="0" y="770245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510" tIns="267509" rIns="267510" bIns="267509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Workforce Innovation &amp; Opportunity Act Out of School Youth Program </a:t>
              </a:r>
            </a:p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South Central CT </a:t>
              </a:r>
            </a:p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(2015 – 2016)</a:t>
              </a:r>
              <a:endParaRPr lang="en-US" sz="1600" kern="1200" dirty="0"/>
            </a:p>
          </p:txBody>
        </p:sp>
        <p:pic>
          <p:nvPicPr>
            <p:cNvPr id="30" name="Picture 29" descr="BTS Logo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2609850"/>
              <a:ext cx="1389595" cy="95449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/>
          </p:spPr>
        </p:pic>
        <p:pic>
          <p:nvPicPr>
            <p:cNvPr id="31" name="Picture 30" descr="midstatecoclogoCMYKaijpg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44729" y="1701559"/>
              <a:ext cx="1749299" cy="686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5425" y="3171825"/>
              <a:ext cx="1678999" cy="36442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28" name="Picture 4" descr="E:\Freds_stuff\Green_MXCC_Logo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4762" y="4895850"/>
              <a:ext cx="1560801" cy="85725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>
              <a:solidFill>
                <a:schemeClr val="tx1"/>
              </a:solidFill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95" y="1304925"/>
              <a:ext cx="1708329" cy="50344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31" name="Picture 7" descr="E:\Freds_stuff\wfa_logo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875" y="4026726"/>
              <a:ext cx="1771650" cy="100012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144350" y="5318435"/>
              <a:ext cx="1619250" cy="109793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/>
          </p:spPr>
        </p:pic>
      </p:grpSp>
      <p:pic>
        <p:nvPicPr>
          <p:cNvPr id="2" name="Picture 2" descr="E:\Freds_stuff\meriden_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19450" y="647914"/>
            <a:ext cx="2628900" cy="3998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029" name="Picture 5" descr="E:\Freds_stuff\sea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8900" y="638175"/>
            <a:ext cx="571500" cy="635794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5628" y="1947513"/>
            <a:ext cx="277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Robert Lombardi , Counselor rlombardi@wallingfordschools.org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211277" y="3643349"/>
            <a:ext cx="18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Lynn </a:t>
            </a:r>
            <a:r>
              <a:rPr lang="en-US" sz="1200" dirty="0" err="1" smtClean="0"/>
              <a:t>Halligan</a:t>
            </a:r>
            <a:r>
              <a:rPr lang="en-US" sz="1200" dirty="0" smtClean="0"/>
              <a:t>, Counselor</a:t>
            </a:r>
          </a:p>
          <a:p>
            <a:r>
              <a:rPr lang="en-US" sz="1200" dirty="0" smtClean="0"/>
              <a:t>lhalligan@maect.org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2327564" y="1207300"/>
            <a:ext cx="2313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Holly </a:t>
            </a:r>
            <a:r>
              <a:rPr lang="en-US" sz="1200" dirty="0" err="1" smtClean="0"/>
              <a:t>Ludemann</a:t>
            </a:r>
            <a:r>
              <a:rPr lang="en-US" sz="1200" dirty="0" smtClean="0"/>
              <a:t>, Counselor</a:t>
            </a:r>
          </a:p>
          <a:p>
            <a:r>
              <a:rPr lang="en-US" sz="1200" dirty="0" smtClean="0"/>
              <a:t>holly.ludemann@meridenk12.org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854535" y="6014826"/>
            <a:ext cx="2941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Jody </a:t>
            </a:r>
            <a:r>
              <a:rPr lang="en-US" sz="1200" dirty="0" err="1" smtClean="0"/>
              <a:t>Lefkowitz</a:t>
            </a:r>
            <a:r>
              <a:rPr lang="en-US" sz="1200" dirty="0" smtClean="0"/>
              <a:t>, WIOA Project Coordinator</a:t>
            </a:r>
          </a:p>
          <a:p>
            <a:r>
              <a:rPr lang="en-US" sz="1200" dirty="0" smtClean="0"/>
              <a:t>jody.lefkowitz@meridenk12.org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140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WIOA Out-of-School Readiness Program Tri-town Collaborative</dc:title>
  <dc:creator>Kevin</dc:creator>
  <cp:lastModifiedBy>Kevin</cp:lastModifiedBy>
  <cp:revision>75</cp:revision>
  <dcterms:created xsi:type="dcterms:W3CDTF">2015-09-18T13:51:43Z</dcterms:created>
  <dcterms:modified xsi:type="dcterms:W3CDTF">2015-10-21T09:22:49Z</dcterms:modified>
</cp:coreProperties>
</file>