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80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69" r:id="rId10"/>
    <p:sldId id="27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25" autoAdjust="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0" d="100"/>
          <a:sy n="80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dan Domkowski" userId="8530436c-2807-4876-922e-b046e83709af" providerId="ADAL" clId="{D8D5FE77-2BD0-45D1-A696-4A3A6E390603}"/>
    <pc:docChg chg="custSel delSld modSld sldOrd">
      <pc:chgData name="Jordan Domkowski" userId="8530436c-2807-4876-922e-b046e83709af" providerId="ADAL" clId="{D8D5FE77-2BD0-45D1-A696-4A3A6E390603}" dt="2017-10-25T17:36:34.638" v="871" actId="20577"/>
      <pc:docMkLst>
        <pc:docMk/>
      </pc:docMkLst>
      <pc:sldChg chg="modSp ord">
        <pc:chgData name="Jordan Domkowski" userId="8530436c-2807-4876-922e-b046e83709af" providerId="ADAL" clId="{D8D5FE77-2BD0-45D1-A696-4A3A6E390603}" dt="2017-10-23T12:47:43.101" v="795" actId="27636"/>
        <pc:sldMkLst>
          <pc:docMk/>
          <pc:sldMk cId="1727852844" sldId="269"/>
        </pc:sldMkLst>
        <pc:spChg chg="mod">
          <ac:chgData name="Jordan Domkowski" userId="8530436c-2807-4876-922e-b046e83709af" providerId="ADAL" clId="{D8D5FE77-2BD0-45D1-A696-4A3A6E390603}" dt="2017-10-23T12:46:34.498" v="775" actId="20577"/>
          <ac:spMkLst>
            <pc:docMk/>
            <pc:sldMk cId="1727852844" sldId="269"/>
            <ac:spMk id="2" creationId="{00000000-0000-0000-0000-000000000000}"/>
          </ac:spMkLst>
        </pc:spChg>
        <pc:spChg chg="mod">
          <ac:chgData name="Jordan Domkowski" userId="8530436c-2807-4876-922e-b046e83709af" providerId="ADAL" clId="{D8D5FE77-2BD0-45D1-A696-4A3A6E390603}" dt="2017-10-23T12:47:43.101" v="795" actId="27636"/>
          <ac:spMkLst>
            <pc:docMk/>
            <pc:sldMk cId="1727852844" sldId="269"/>
            <ac:spMk id="3" creationId="{00000000-0000-0000-0000-000000000000}"/>
          </ac:spMkLst>
        </pc:spChg>
      </pc:sldChg>
      <pc:sldChg chg="modSp">
        <pc:chgData name="Jordan Domkowski" userId="8530436c-2807-4876-922e-b046e83709af" providerId="ADAL" clId="{D8D5FE77-2BD0-45D1-A696-4A3A6E390603}" dt="2017-10-23T12:48:06.791" v="803" actId="20577"/>
        <pc:sldMkLst>
          <pc:docMk/>
          <pc:sldMk cId="2088959167" sldId="270"/>
        </pc:sldMkLst>
        <pc:spChg chg="mod">
          <ac:chgData name="Jordan Domkowski" userId="8530436c-2807-4876-922e-b046e83709af" providerId="ADAL" clId="{D8D5FE77-2BD0-45D1-A696-4A3A6E390603}" dt="2017-10-23T12:48:06.791" v="803" actId="20577"/>
          <ac:spMkLst>
            <pc:docMk/>
            <pc:sldMk cId="2088959167" sldId="270"/>
            <ac:spMk id="2" creationId="{00000000-0000-0000-0000-000000000000}"/>
          </ac:spMkLst>
        </pc:spChg>
      </pc:sldChg>
      <pc:sldChg chg="modSp">
        <pc:chgData name="Jordan Domkowski" userId="8530436c-2807-4876-922e-b046e83709af" providerId="ADAL" clId="{D8D5FE77-2BD0-45D1-A696-4A3A6E390603}" dt="2017-10-25T17:30:27.955" v="827" actId="20577"/>
        <pc:sldMkLst>
          <pc:docMk/>
          <pc:sldMk cId="3867255876" sldId="272"/>
        </pc:sldMkLst>
        <pc:spChg chg="mod">
          <ac:chgData name="Jordan Domkowski" userId="8530436c-2807-4876-922e-b046e83709af" providerId="ADAL" clId="{D8D5FE77-2BD0-45D1-A696-4A3A6E390603}" dt="2017-10-25T17:30:27.955" v="827" actId="20577"/>
          <ac:spMkLst>
            <pc:docMk/>
            <pc:sldMk cId="3867255876" sldId="272"/>
            <ac:spMk id="2" creationId="{00000000-0000-0000-0000-000000000000}"/>
          </ac:spMkLst>
        </pc:spChg>
      </pc:sldChg>
      <pc:sldChg chg="modSp">
        <pc:chgData name="Jordan Domkowski" userId="8530436c-2807-4876-922e-b046e83709af" providerId="ADAL" clId="{D8D5FE77-2BD0-45D1-A696-4A3A6E390603}" dt="2017-10-25T17:26:04.609" v="820" actId="2711"/>
        <pc:sldMkLst>
          <pc:docMk/>
          <pc:sldMk cId="3448100238" sldId="273"/>
        </pc:sldMkLst>
        <pc:spChg chg="mod">
          <ac:chgData name="Jordan Domkowski" userId="8530436c-2807-4876-922e-b046e83709af" providerId="ADAL" clId="{D8D5FE77-2BD0-45D1-A696-4A3A6E390603}" dt="2017-10-25T17:26:04.609" v="820" actId="2711"/>
          <ac:spMkLst>
            <pc:docMk/>
            <pc:sldMk cId="3448100238" sldId="273"/>
            <ac:spMk id="2" creationId="{00000000-0000-0000-0000-000000000000}"/>
          </ac:spMkLst>
        </pc:spChg>
      </pc:sldChg>
      <pc:sldChg chg="addSp delSp modSp mod">
        <pc:chgData name="Jordan Domkowski" userId="8530436c-2807-4876-922e-b046e83709af" providerId="ADAL" clId="{D8D5FE77-2BD0-45D1-A696-4A3A6E390603}" dt="2017-10-23T23:52:18.582" v="804"/>
        <pc:sldMkLst>
          <pc:docMk/>
          <pc:sldMk cId="169763702" sldId="275"/>
        </pc:sldMkLst>
        <pc:spChg chg="del">
          <ac:chgData name="Jordan Domkowski" userId="8530436c-2807-4876-922e-b046e83709af" providerId="ADAL" clId="{D8D5FE77-2BD0-45D1-A696-4A3A6E390603}" dt="2017-10-23T11:31:59.925" v="49" actId="478"/>
          <ac:spMkLst>
            <pc:docMk/>
            <pc:sldMk cId="169763702" sldId="275"/>
            <ac:spMk id="2" creationId="{00000000-0000-0000-0000-000000000000}"/>
          </ac:spMkLst>
        </pc:spChg>
        <pc:spChg chg="mod">
          <ac:chgData name="Jordan Domkowski" userId="8530436c-2807-4876-922e-b046e83709af" providerId="ADAL" clId="{D8D5FE77-2BD0-45D1-A696-4A3A6E390603}" dt="2017-10-23T11:31:44.143" v="48" actId="20577"/>
          <ac:spMkLst>
            <pc:docMk/>
            <pc:sldMk cId="169763702" sldId="275"/>
            <ac:spMk id="3" creationId="{00000000-0000-0000-0000-000000000000}"/>
          </ac:spMkLst>
        </pc:spChg>
        <pc:spChg chg="add del mod">
          <ac:chgData name="Jordan Domkowski" userId="8530436c-2807-4876-922e-b046e83709af" providerId="ADAL" clId="{D8D5FE77-2BD0-45D1-A696-4A3A6E390603}" dt="2017-10-23T11:32:27.487" v="52" actId="27918"/>
          <ac:spMkLst>
            <pc:docMk/>
            <pc:sldMk cId="169763702" sldId="275"/>
            <ac:spMk id="5" creationId="{BECE7DC8-C1D8-4395-B7B6-58412E696FF7}"/>
          </ac:spMkLst>
        </pc:spChg>
        <pc:graphicFrameChg chg="add mod">
          <ac:chgData name="Jordan Domkowski" userId="8530436c-2807-4876-922e-b046e83709af" providerId="ADAL" clId="{D8D5FE77-2BD0-45D1-A696-4A3A6E390603}" dt="2017-10-23T23:52:18.582" v="804"/>
          <ac:graphicFrameMkLst>
            <pc:docMk/>
            <pc:sldMk cId="169763702" sldId="275"/>
            <ac:graphicFrameMk id="8" creationId="{A32E9CF7-5EBA-4C06-92DC-79C4F0CD90B3}"/>
          </ac:graphicFrameMkLst>
        </pc:graphicFrameChg>
      </pc:sldChg>
      <pc:sldChg chg="addSp delSp modSp mod">
        <pc:chgData name="Jordan Domkowski" userId="8530436c-2807-4876-922e-b046e83709af" providerId="ADAL" clId="{D8D5FE77-2BD0-45D1-A696-4A3A6E390603}" dt="2017-10-23T12:44:46.069" v="734" actId="20577"/>
        <pc:sldMkLst>
          <pc:docMk/>
          <pc:sldMk cId="2265463819" sldId="276"/>
        </pc:sldMkLst>
        <pc:spChg chg="del mod">
          <ac:chgData name="Jordan Domkowski" userId="8530436c-2807-4876-922e-b046e83709af" providerId="ADAL" clId="{D8D5FE77-2BD0-45D1-A696-4A3A6E390603}" dt="2017-10-23T11:51:29.567" v="425" actId="20577"/>
          <ac:spMkLst>
            <pc:docMk/>
            <pc:sldMk cId="2265463819" sldId="276"/>
            <ac:spMk id="2" creationId="{00000000-0000-0000-0000-000000000000}"/>
          </ac:spMkLst>
        </pc:spChg>
        <pc:spChg chg="mod">
          <ac:chgData name="Jordan Domkowski" userId="8530436c-2807-4876-922e-b046e83709af" providerId="ADAL" clId="{D8D5FE77-2BD0-45D1-A696-4A3A6E390603}" dt="2017-10-23T11:50:48.372" v="183" actId="20577"/>
          <ac:spMkLst>
            <pc:docMk/>
            <pc:sldMk cId="2265463819" sldId="276"/>
            <ac:spMk id="3" creationId="{00000000-0000-0000-0000-000000000000}"/>
          </ac:spMkLst>
        </pc:spChg>
        <pc:spChg chg="add mod">
          <ac:chgData name="Jordan Domkowski" userId="8530436c-2807-4876-922e-b046e83709af" providerId="ADAL" clId="{D8D5FE77-2BD0-45D1-A696-4A3A6E390603}" dt="2017-10-23T12:00:13.181" v="507" actId="20577"/>
          <ac:spMkLst>
            <pc:docMk/>
            <pc:sldMk cId="2265463819" sldId="276"/>
            <ac:spMk id="7" creationId="{6B412056-1596-443D-A1EF-54B3ABC7B908}"/>
          </ac:spMkLst>
        </pc:spChg>
        <pc:graphicFrameChg chg="add mod">
          <ac:chgData name="Jordan Domkowski" userId="8530436c-2807-4876-922e-b046e83709af" providerId="ADAL" clId="{D8D5FE77-2BD0-45D1-A696-4A3A6E390603}" dt="2017-10-23T12:44:46.069" v="734" actId="20577"/>
          <ac:graphicFrameMkLst>
            <pc:docMk/>
            <pc:sldMk cId="2265463819" sldId="276"/>
            <ac:graphicFrameMk id="6" creationId="{A283CD27-59F9-475D-9945-8B191CA5C83D}"/>
          </ac:graphicFrameMkLst>
        </pc:graphicFrameChg>
      </pc:sldChg>
      <pc:sldChg chg="addSp delSp modSp del">
        <pc:chgData name="Jordan Domkowski" userId="8530436c-2807-4876-922e-b046e83709af" providerId="ADAL" clId="{D8D5FE77-2BD0-45D1-A696-4A3A6E390603}" dt="2017-10-25T17:24:22.153" v="813" actId="2696"/>
        <pc:sldMkLst>
          <pc:docMk/>
          <pc:sldMk cId="1980976995" sldId="277"/>
        </pc:sldMkLst>
        <pc:spChg chg="del mod">
          <ac:chgData name="Jordan Domkowski" userId="8530436c-2807-4876-922e-b046e83709af" providerId="ADAL" clId="{D8D5FE77-2BD0-45D1-A696-4A3A6E390603}" dt="2017-10-23T12:04:40.098" v="527" actId="478"/>
          <ac:spMkLst>
            <pc:docMk/>
            <pc:sldMk cId="1980976995" sldId="277"/>
            <ac:spMk id="2" creationId="{00000000-0000-0000-0000-000000000000}"/>
          </ac:spMkLst>
        </pc:spChg>
        <pc:spChg chg="mod">
          <ac:chgData name="Jordan Domkowski" userId="8530436c-2807-4876-922e-b046e83709af" providerId="ADAL" clId="{D8D5FE77-2BD0-45D1-A696-4A3A6E390603}" dt="2017-10-23T12:01:58.855" v="525" actId="20577"/>
          <ac:spMkLst>
            <pc:docMk/>
            <pc:sldMk cId="1980976995" sldId="277"/>
            <ac:spMk id="3" creationId="{00000000-0000-0000-0000-000000000000}"/>
          </ac:spMkLst>
        </pc:spChg>
        <pc:spChg chg="add del mod">
          <ac:chgData name="Jordan Domkowski" userId="8530436c-2807-4876-922e-b046e83709af" providerId="ADAL" clId="{D8D5FE77-2BD0-45D1-A696-4A3A6E390603}" dt="2017-10-23T12:11:59.925" v="532" actId="478"/>
          <ac:spMkLst>
            <pc:docMk/>
            <pc:sldMk cId="1980976995" sldId="277"/>
            <ac:spMk id="5" creationId="{B48A18E0-C1D3-414F-9BA7-8FBB30293CE3}"/>
          </ac:spMkLst>
        </pc:spChg>
        <pc:spChg chg="add del mod">
          <ac:chgData name="Jordan Domkowski" userId="8530436c-2807-4876-922e-b046e83709af" providerId="ADAL" clId="{D8D5FE77-2BD0-45D1-A696-4A3A6E390603}" dt="2017-10-23T12:12:04.975" v="533" actId="478"/>
          <ac:spMkLst>
            <pc:docMk/>
            <pc:sldMk cId="1980976995" sldId="277"/>
            <ac:spMk id="6" creationId="{ACF02EFC-506D-420C-8374-A8AB6AEAAB4C}"/>
          </ac:spMkLst>
        </pc:spChg>
        <pc:spChg chg="add del mod">
          <ac:chgData name="Jordan Domkowski" userId="8530436c-2807-4876-922e-b046e83709af" providerId="ADAL" clId="{D8D5FE77-2BD0-45D1-A696-4A3A6E390603}" dt="2017-10-23T12:12:53.864" v="535" actId="478"/>
          <ac:spMkLst>
            <pc:docMk/>
            <pc:sldMk cId="1980976995" sldId="277"/>
            <ac:spMk id="7" creationId="{F5561596-8771-4B40-8FE0-F863C751C40A}"/>
          </ac:spMkLst>
        </pc:spChg>
        <pc:spChg chg="add mod">
          <ac:chgData name="Jordan Domkowski" userId="8530436c-2807-4876-922e-b046e83709af" providerId="ADAL" clId="{D8D5FE77-2BD0-45D1-A696-4A3A6E390603}" dt="2017-10-25T17:24:17.518" v="812" actId="20577"/>
          <ac:spMkLst>
            <pc:docMk/>
            <pc:sldMk cId="1980976995" sldId="277"/>
            <ac:spMk id="11" creationId="{7F2EF8BA-299F-4D3F-8E48-9A7B3B0DD937}"/>
          </ac:spMkLst>
        </pc:spChg>
        <pc:picChg chg="add del mod">
          <ac:chgData name="Jordan Domkowski" userId="8530436c-2807-4876-922e-b046e83709af" providerId="ADAL" clId="{D8D5FE77-2BD0-45D1-A696-4A3A6E390603}" dt="2017-10-23T12:41:42.645" v="732" actId="478"/>
          <ac:picMkLst>
            <pc:docMk/>
            <pc:sldMk cId="1980976995" sldId="277"/>
            <ac:picMk id="9" creationId="{BC0CAF89-CB46-48CB-B74B-9FF901314694}"/>
          </ac:picMkLst>
        </pc:picChg>
        <pc:picChg chg="add del mod ord">
          <ac:chgData name="Jordan Domkowski" userId="8530436c-2807-4876-922e-b046e83709af" providerId="ADAL" clId="{D8D5FE77-2BD0-45D1-A696-4A3A6E390603}" dt="2017-10-23T12:05:01.834" v="531" actId="478"/>
          <ac:picMkLst>
            <pc:docMk/>
            <pc:sldMk cId="1980976995" sldId="277"/>
            <ac:picMk id="2050" creationId="{64DECF10-F18A-4202-9C66-05F6DA1838EA}"/>
          </ac:picMkLst>
        </pc:picChg>
      </pc:sldChg>
      <pc:sldChg chg="modSp ord">
        <pc:chgData name="Jordan Domkowski" userId="8530436c-2807-4876-922e-b046e83709af" providerId="ADAL" clId="{D8D5FE77-2BD0-45D1-A696-4A3A6E390603}" dt="2017-10-25T17:36:34.638" v="871" actId="20577"/>
        <pc:sldMkLst>
          <pc:docMk/>
          <pc:sldMk cId="1815000522" sldId="278"/>
        </pc:sldMkLst>
        <pc:spChg chg="mod">
          <ac:chgData name="Jordan Domkowski" userId="8530436c-2807-4876-922e-b046e83709af" providerId="ADAL" clId="{D8D5FE77-2BD0-45D1-A696-4A3A6E390603}" dt="2017-10-25T17:36:34.638" v="871" actId="20577"/>
          <ac:spMkLst>
            <pc:docMk/>
            <pc:sldMk cId="1815000522" sldId="278"/>
            <ac:spMk id="2" creationId="{00000000-0000-0000-0000-000000000000}"/>
          </ac:spMkLst>
        </pc:spChg>
        <pc:spChg chg="mod">
          <ac:chgData name="Jordan Domkowski" userId="8530436c-2807-4876-922e-b046e83709af" providerId="ADAL" clId="{D8D5FE77-2BD0-45D1-A696-4A3A6E390603}" dt="2017-10-23T12:32:03.844" v="578" actId="27636"/>
          <ac:spMkLst>
            <pc:docMk/>
            <pc:sldMk cId="1815000522" sldId="278"/>
            <ac:spMk id="3" creationId="{00000000-0000-0000-0000-000000000000}"/>
          </ac:spMkLst>
        </pc:spChg>
      </pc:sldChg>
      <pc:sldChg chg="del">
        <pc:chgData name="Jordan Domkowski" userId="8530436c-2807-4876-922e-b046e83709af" providerId="ADAL" clId="{D8D5FE77-2BD0-45D1-A696-4A3A6E390603}" dt="2017-10-23T12:47:17.587" v="776" actId="2696"/>
        <pc:sldMkLst>
          <pc:docMk/>
          <pc:sldMk cId="3899602683" sldId="27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Gender Break Down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909811805439213"/>
          <c:y val="0.24715318133791192"/>
          <c:w val="0.40635191545205784"/>
          <c:h val="0.6006524260384336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1D-4583-9902-76585D34D0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1D-4583-9902-76585D34D0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Males</c:v>
                </c:pt>
                <c:pt idx="1">
                  <c:v>Females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0.41799999999999998</c:v>
                </c:pt>
                <c:pt idx="1">
                  <c:v>0.58199999999999996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1D-4583-9902-76585D34D0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Gender Break Down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909811805439213"/>
          <c:y val="0.24715318133791192"/>
          <c:w val="0.40635191545205784"/>
          <c:h val="0.6006524260384336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9AC-4AD0-934E-462DC06FCC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9AC-4AD0-934E-462DC06FCC1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Males</c:v>
                </c:pt>
                <c:pt idx="1">
                  <c:v>Females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0.41</c:v>
                </c:pt>
                <c:pt idx="1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9AC-4AD0-934E-462DC06FCC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 </a:t>
            </a:r>
            <a:r>
              <a:rPr lang="en-US"/>
              <a:t>Marketing</a:t>
            </a:r>
            <a:r>
              <a:rPr lang="en-US" baseline="0"/>
              <a:t> Budget </a:t>
            </a:r>
            <a:r>
              <a:rPr lang="en-US" baseline="0" dirty="0"/>
              <a:t>Break down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5">
                  <a:tint val="44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9F3-4CE9-9639-380BD357BE4F}"/>
              </c:ext>
            </c:extLst>
          </c:dPt>
          <c:dPt>
            <c:idx val="1"/>
            <c:bubble3D val="0"/>
            <c:spPr>
              <a:solidFill>
                <a:schemeClr val="accent5">
                  <a:tint val="58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49F3-4CE9-9639-380BD357BE4F}"/>
              </c:ext>
            </c:extLst>
          </c:dPt>
          <c:dPt>
            <c:idx val="2"/>
            <c:bubble3D val="0"/>
            <c:spPr>
              <a:solidFill>
                <a:schemeClr val="accent5">
                  <a:tint val="72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9F3-4CE9-9639-380BD357BE4F}"/>
              </c:ext>
            </c:extLst>
          </c:dPt>
          <c:dPt>
            <c:idx val="3"/>
            <c:bubble3D val="0"/>
            <c:spPr>
              <a:solidFill>
                <a:schemeClr val="accent5">
                  <a:tint val="86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49F3-4CE9-9639-380BD357BE4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9F3-4CE9-9639-380BD357BE4F}"/>
              </c:ext>
            </c:extLst>
          </c:dPt>
          <c:dPt>
            <c:idx val="5"/>
            <c:bubble3D val="0"/>
            <c:spPr>
              <a:solidFill>
                <a:schemeClr val="accent5">
                  <a:shade val="86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3A55-45B3-A6FD-38BFBEF0C530}"/>
              </c:ext>
            </c:extLst>
          </c:dPt>
          <c:dPt>
            <c:idx val="6"/>
            <c:bubble3D val="0"/>
            <c:spPr>
              <a:solidFill>
                <a:schemeClr val="accent5">
                  <a:shade val="72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A55-45B3-A6FD-38BFBEF0C530}"/>
              </c:ext>
            </c:extLst>
          </c:dPt>
          <c:dPt>
            <c:idx val="7"/>
            <c:bubble3D val="0"/>
            <c:spPr>
              <a:solidFill>
                <a:schemeClr val="accent5">
                  <a:shade val="58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3A55-45B3-A6FD-38BFBEF0C530}"/>
              </c:ext>
            </c:extLst>
          </c:dPt>
          <c:dPt>
            <c:idx val="8"/>
            <c:bubble3D val="0"/>
            <c:spPr>
              <a:solidFill>
                <a:schemeClr val="accent5">
                  <a:shade val="44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A55-45B3-A6FD-38BFBEF0C530}"/>
              </c:ext>
            </c:extLst>
          </c:dPt>
          <c:dLbls>
            <c:dLbl>
              <c:idx val="0"/>
              <c:layout>
                <c:manualLayout>
                  <c:x val="2.3284313725490197E-2"/>
                  <c:y val="4.444444444444444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DF228E1-4859-4B9E-80BE-072C8D127205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5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  <a:fld id="{FD22B2B3-DA0B-44FB-9710-7235571835EB}" type="PERCENTAGE">
                      <a:rPr lang="en-US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5"/>
                          </a:solidFill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9F3-4CE9-9639-380BD357BE4F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B6181CB-C173-4BE6-9DF0-F2E98C24B5A3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5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fld id="{37E01229-80DB-47EF-9897-FDA51B262798}" type="PERCENTAGE">
                      <a:rPr lang="en-US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5"/>
                          </a:solidFill>
                        </a:defRPr>
                      </a:pPr>
                      <a:t>[PERCENTAGE]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9F3-4CE9-9639-380BD357BE4F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1EEFF53-6FE0-48A0-ACFB-A57BA79D4095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5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fld id="{AB0A02B5-8236-4F0B-9CEB-B5D14D78A45D}" type="PERCENTAGE">
                      <a:rPr lang="en-US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5"/>
                          </a:solidFill>
                        </a:defRPr>
                      </a:pPr>
                      <a:t>[PERCENTAGE]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9F3-4CE9-9639-380BD357BE4F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A23929F-C2C6-4F8F-8B00-1A79E50F9D95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5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fld id="{E1430EAB-F60E-4080-9C79-05B8BBBD8579}" type="PERCENTAGE">
                      <a:rPr lang="en-US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5"/>
                          </a:solidFill>
                        </a:defRPr>
                      </a:pPr>
                      <a:t>[PERCENTAGE]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9F3-4CE9-9639-380BD357BE4F}"/>
                </c:ext>
              </c:extLst>
            </c:dLbl>
            <c:dLbl>
              <c:idx val="4"/>
              <c:layout>
                <c:manualLayout>
                  <c:x val="7.1078431372549017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F3-4CE9-9639-380BD357BE4F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shade val="86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3A55-45B3-A6FD-38BFBEF0C53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shade val="72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3A55-45B3-A6FD-38BFBEF0C53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shade val="58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3A55-45B3-A6FD-38BFBEF0C53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shade val="44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3A55-45B3-A6FD-38BFBEF0C53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Print &amp; Digital Advertising (newspaper, websites, etc.)</c:v>
                </c:pt>
                <c:pt idx="1">
                  <c:v>Radio</c:v>
                </c:pt>
                <c:pt idx="2">
                  <c:v>Billboards</c:v>
                </c:pt>
                <c:pt idx="3">
                  <c:v>Movie Theaters</c:v>
                </c:pt>
                <c:pt idx="4">
                  <c:v>Television Ads</c:v>
                </c:pt>
                <c:pt idx="5">
                  <c:v>Social Media</c:v>
                </c:pt>
                <c:pt idx="6">
                  <c:v>Misc., including bus ads</c:v>
                </c:pt>
                <c:pt idx="7">
                  <c:v>Printing &amp; Promotional</c:v>
                </c:pt>
                <c:pt idx="8">
                  <c:v>Office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0.15</c:v>
                </c:pt>
                <c:pt idx="1">
                  <c:v>0.11</c:v>
                </c:pt>
                <c:pt idx="2">
                  <c:v>0.06</c:v>
                </c:pt>
                <c:pt idx="3">
                  <c:v>0.05</c:v>
                </c:pt>
                <c:pt idx="4">
                  <c:v>0.23</c:v>
                </c:pt>
                <c:pt idx="5">
                  <c:v>0.04</c:v>
                </c:pt>
                <c:pt idx="6">
                  <c:v>0.03</c:v>
                </c:pt>
                <c:pt idx="7">
                  <c:v>0.17</c:v>
                </c:pt>
                <c:pt idx="8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F3-4CE9-9639-380BD357BE4F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2017-2018</a:t>
            </a:r>
            <a:r>
              <a:rPr lang="en-US" baseline="0" dirty="0"/>
              <a:t> Marketing Budget vs Spent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-1.593137254901960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ED-4DD1-982B-4203140C32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Print &amp; Digital Advertising (newspaper, websites, etc.)</c:v>
                </c:pt>
                <c:pt idx="1">
                  <c:v>Radio</c:v>
                </c:pt>
                <c:pt idx="2">
                  <c:v>Billboards</c:v>
                </c:pt>
                <c:pt idx="3">
                  <c:v>Movie Theaters</c:v>
                </c:pt>
                <c:pt idx="4">
                  <c:v>Television Ads</c:v>
                </c:pt>
                <c:pt idx="5">
                  <c:v>Social Media</c:v>
                </c:pt>
                <c:pt idx="6">
                  <c:v>Misc., including bus ads</c:v>
                </c:pt>
                <c:pt idx="7">
                  <c:v>Printing &amp; Promotional</c:v>
                </c:pt>
                <c:pt idx="8">
                  <c:v>Office</c:v>
                </c:pt>
              </c:strCache>
            </c:strRef>
          </c:cat>
          <c:val>
            <c:numRef>
              <c:f>Sheet1!$B$2:$B$10</c:f>
              <c:numCache>
                <c:formatCode>_("$"* #,##0_);_("$"* \(#,##0\);_("$"* "-"??_);_(@_)</c:formatCode>
                <c:ptCount val="9"/>
                <c:pt idx="0">
                  <c:v>41400</c:v>
                </c:pt>
                <c:pt idx="1">
                  <c:v>31500</c:v>
                </c:pt>
                <c:pt idx="2">
                  <c:v>14400</c:v>
                </c:pt>
                <c:pt idx="3">
                  <c:v>11700</c:v>
                </c:pt>
                <c:pt idx="4">
                  <c:v>64800</c:v>
                </c:pt>
                <c:pt idx="5">
                  <c:v>9000</c:v>
                </c:pt>
                <c:pt idx="6">
                  <c:v>6699</c:v>
                </c:pt>
                <c:pt idx="7">
                  <c:v>46800</c:v>
                </c:pt>
                <c:pt idx="8">
                  <c:v>45493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ED-4DD1-982B-4203140C325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Print &amp; Digital Advertising (newspaper, websites, etc.)</c:v>
                </c:pt>
                <c:pt idx="1">
                  <c:v>Radio</c:v>
                </c:pt>
                <c:pt idx="2">
                  <c:v>Billboards</c:v>
                </c:pt>
                <c:pt idx="3">
                  <c:v>Movie Theaters</c:v>
                </c:pt>
                <c:pt idx="4">
                  <c:v>Television Ads</c:v>
                </c:pt>
                <c:pt idx="5">
                  <c:v>Social Media</c:v>
                </c:pt>
                <c:pt idx="6">
                  <c:v>Misc., including bus ads</c:v>
                </c:pt>
                <c:pt idx="7">
                  <c:v>Printing &amp; Promotional</c:v>
                </c:pt>
                <c:pt idx="8">
                  <c:v>Office</c:v>
                </c:pt>
              </c:strCache>
            </c:strRef>
          </c:cat>
          <c:val>
            <c:numRef>
              <c:f>Sheet1!$C$2:$C$10</c:f>
              <c:numCache>
                <c:formatCode>_("$"* #,##0_);_("$"* \(#,##0\);_("$"* "-"??_);_(@_)</c:formatCode>
                <c:ptCount val="9"/>
                <c:pt idx="0">
                  <c:v>21580</c:v>
                </c:pt>
                <c:pt idx="1">
                  <c:v>11000</c:v>
                </c:pt>
                <c:pt idx="2">
                  <c:v>8855</c:v>
                </c:pt>
                <c:pt idx="3">
                  <c:v>19300</c:v>
                </c:pt>
                <c:pt idx="4">
                  <c:v>37295</c:v>
                </c:pt>
                <c:pt idx="5">
                  <c:v>1502</c:v>
                </c:pt>
                <c:pt idx="6">
                  <c:v>6550</c:v>
                </c:pt>
                <c:pt idx="7">
                  <c:v>22767</c:v>
                </c:pt>
                <c:pt idx="8">
                  <c:v>24675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ED-4DD1-982B-4203140C325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9894728"/>
        <c:axId val="529887512"/>
      </c:barChart>
      <c:catAx>
        <c:axId val="529894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9887512"/>
        <c:crosses val="autoZero"/>
        <c:auto val="1"/>
        <c:lblAlgn val="ctr"/>
        <c:lblOffset val="100"/>
        <c:noMultiLvlLbl val="0"/>
      </c:catAx>
      <c:valAx>
        <c:axId val="529887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9894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43453441022078121"/>
          <c:y val="0.89037795275590559"/>
          <c:w val="0.15911745406824146"/>
          <c:h val="9.29553805774278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B2E47-6F41-409B-AD22-834AE1EFF186}" type="datetimeFigureOut">
              <a:rPr lang="en-US" smtClean="0"/>
              <a:t>10/25/2017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BE5A-9D85-4716-9443-9D9E66ACB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782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6744A-403D-42A1-BFE7-61DA46EE7C6C}" type="datetimeFigureOut">
              <a:rPr lang="en-US" smtClean="0"/>
              <a:t>10/25/2017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05635-4EFD-4447-A451-86C57984FA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602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49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06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113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grayWhite"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solidFill>
            <a:schemeClr val="accent1">
              <a:lumMod val="75000"/>
            </a:schemeClr>
          </a:solidFill>
        </p:spPr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10/25/2017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69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10/25/2017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73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10/25/2017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8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10/25/2017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43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10/25/2017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2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10/25/2017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4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10/25/2017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27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10/25/2017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0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10/25/2017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55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10/25/2017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2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10/25/2017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57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10/25/2017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7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>
            <a:lumMod val="75000"/>
          </a:schemeClr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>
            <a:lumMod val="75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lumMod val="60000"/>
            <a:lumOff val="4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>
            <a:lumMod val="75000"/>
          </a:schemeClr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lumMod val="75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26030" indent="-285750" algn="l" rtl="0" eaLnBrk="1" latinLnBrk="0" hangingPunct="1">
        <a:spcBef>
          <a:spcPts val="370"/>
        </a:spcBef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Marketing Task Force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Marketing Plan</a:t>
            </a:r>
          </a:p>
        </p:txBody>
      </p:sp>
      <p:sp>
        <p:nvSpPr>
          <p:cNvPr id="2" name="AutoShape 2" descr="Logo-Green-small">
            <a:extLst>
              <a:ext uri="{FF2B5EF4-FFF2-40B4-BE49-F238E27FC236}">
                <a16:creationId xmlns:a16="http://schemas.microsoft.com/office/drawing/2014/main" id="{59463E3A-E4FC-46BE-9C37-985B51CF87D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https://outlook.office.com/owa/service.svc/s/GetFileAttachment?id=AAMkADQ3MTkwMDNiLTdhYWMtNGI2Zi04ODU2LWIyNjM3MTU4ODhmYQBGAAAAAAAJjVY%2BixnxQ7coNOGikIkpBwBhQIUbdbW8SZCzrdgMA4SXAAEdvALZAABhQIUbdbW8SZCzrdgMA4SXAAEdvAbEAAABEgAQALTAahR5QdBNtKU%2FxuABarE%3D&amp;X-OWA-CANARY=eJEWBoBhtkq6Dm-kiCRkW5B2fyCAGdUYN7e0ZLYvnN4KeUx1lHFmlmdY7eMPjgXlGyxgalfayPU.&amp;isImagePreview=True">
            <a:extLst>
              <a:ext uri="{FF2B5EF4-FFF2-40B4-BE49-F238E27FC236}">
                <a16:creationId xmlns:a16="http://schemas.microsoft.com/office/drawing/2014/main" id="{05C854F5-0F9D-489D-9259-3E48C35051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661397-334E-4CAA-B5F3-D65CC2C2AA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5127" y="4800600"/>
            <a:ext cx="3117273" cy="168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07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Marketing Message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should our message be?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should it say about us?</a:t>
            </a:r>
          </a:p>
          <a:p>
            <a:endParaRPr lang="en-US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latin typeface="+mj-lt"/>
              </a:rPr>
              <a:t>Your </a:t>
            </a:r>
            <a:r>
              <a:rPr lang="en-US" b="1" dirty="0">
                <a:latin typeface="+mj-lt"/>
              </a:rPr>
              <a:t>College</a:t>
            </a:r>
            <a:r>
              <a:rPr lang="en-US" dirty="0">
                <a:latin typeface="+mj-lt"/>
              </a:rPr>
              <a:t> •Your </a:t>
            </a:r>
            <a:r>
              <a:rPr lang="en-US" b="1" dirty="0">
                <a:latin typeface="+mj-lt"/>
              </a:rPr>
              <a:t>Future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00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Overview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Address data questions from past meeting </a:t>
            </a:r>
          </a:p>
          <a:p>
            <a:pPr lvl="1"/>
            <a:r>
              <a:rPr lang="en-US" dirty="0"/>
              <a:t>Survey</a:t>
            </a:r>
          </a:p>
          <a:p>
            <a:pPr lvl="1"/>
            <a:r>
              <a:rPr lang="en-US" dirty="0"/>
              <a:t>Demographics</a:t>
            </a:r>
          </a:p>
          <a:p>
            <a:pPr lvl="1"/>
            <a:r>
              <a:rPr lang="en-US" dirty="0"/>
              <a:t>Marketing Budget</a:t>
            </a:r>
          </a:p>
          <a:p>
            <a:r>
              <a:rPr lang="en-US" dirty="0"/>
              <a:t>Review task force progress objectives </a:t>
            </a:r>
          </a:p>
          <a:p>
            <a:r>
              <a:rPr lang="en-US" dirty="0"/>
              <a:t>Start conversation of marketing message</a:t>
            </a:r>
          </a:p>
          <a:p>
            <a:pPr lvl="1"/>
            <a:r>
              <a:rPr lang="en-US" dirty="0"/>
              <a:t>View other Community College’s marketing efforts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95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FD54613-F40C-4D54-9069-DE2DF12019C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9624" y="1417638"/>
            <a:ext cx="3536290" cy="4572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6073334-D556-46CA-93D8-29F9E9461F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9475" y="1417638"/>
            <a:ext cx="3574682" cy="46076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D8E0F9-3EDE-47B6-9894-0052350AE7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2032" y="1417639"/>
            <a:ext cx="3547043" cy="4572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63253A8-B253-4DBC-9A21-204E96445082}"/>
              </a:ext>
            </a:extLst>
          </p:cNvPr>
          <p:cNvSpPr txBox="1"/>
          <p:nvPr/>
        </p:nvSpPr>
        <p:spPr>
          <a:xfrm>
            <a:off x="2566737" y="6100555"/>
            <a:ext cx="6593305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Thoughts and Feed back</a:t>
            </a:r>
          </a:p>
        </p:txBody>
      </p:sp>
    </p:spTree>
    <p:extLst>
      <p:ext uri="{BB962C8B-B14F-4D97-AF65-F5344CB8AC3E}">
        <p14:creationId xmlns:p14="http://schemas.microsoft.com/office/powerpoint/2010/main" val="3072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Demographics Of </a:t>
            </a:r>
            <a:r>
              <a:rPr lang="en-US" dirty="0" err="1"/>
              <a:t>MxCC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41020" y="1325880"/>
            <a:ext cx="7787640" cy="5157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+mj-lt"/>
              </a:rPr>
              <a:t>2017 Fast Facts- by  Head Count and Towns</a:t>
            </a:r>
          </a:p>
          <a:p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MxCC</a:t>
            </a:r>
            <a:r>
              <a:rPr lang="en-US" sz="2000" dirty="0">
                <a:latin typeface="+mj-lt"/>
              </a:rPr>
              <a:t> serves more than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4,000+ credit students </a:t>
            </a:r>
            <a:r>
              <a:rPr lang="en-US" sz="2000" dirty="0">
                <a:latin typeface="+mj-lt"/>
              </a:rPr>
              <a:t>and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1,600 non-credit students </a:t>
            </a:r>
            <a:r>
              <a:rPr lang="en-US" sz="2000" dirty="0">
                <a:latin typeface="+mj-lt"/>
              </a:rPr>
              <a:t>a year. </a:t>
            </a:r>
          </a:p>
          <a:p>
            <a:r>
              <a:rPr lang="en-US" sz="2000" dirty="0">
                <a:latin typeface="+mj-lt"/>
              </a:rPr>
              <a:t> Fall 2016: </a:t>
            </a:r>
            <a:r>
              <a:rPr lang="en-US" sz="2000" b="1" dirty="0">
                <a:latin typeface="+mj-lt"/>
              </a:rPr>
              <a:t>2,740 </a:t>
            </a:r>
            <a:r>
              <a:rPr lang="en-US" sz="2000" dirty="0">
                <a:latin typeface="+mj-lt"/>
              </a:rPr>
              <a:t>students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(credit-only); </a:t>
            </a:r>
            <a:r>
              <a:rPr lang="en-US" sz="2000" b="1" dirty="0">
                <a:latin typeface="+mj-lt"/>
              </a:rPr>
              <a:t>1,562</a:t>
            </a:r>
            <a:r>
              <a:rPr lang="en-US" sz="2000" dirty="0">
                <a:latin typeface="+mj-lt"/>
              </a:rPr>
              <a:t> (full-time equivalent). </a:t>
            </a:r>
          </a:p>
          <a:p>
            <a:r>
              <a:rPr lang="en-US" sz="2000" dirty="0">
                <a:latin typeface="+mj-lt"/>
              </a:rPr>
              <a:t>Fall 2015: </a:t>
            </a:r>
            <a:r>
              <a:rPr lang="en-US" sz="2000" b="1" dirty="0">
                <a:latin typeface="+mj-lt"/>
              </a:rPr>
              <a:t>2,910</a:t>
            </a:r>
            <a:r>
              <a:rPr lang="en-US" sz="2000" dirty="0">
                <a:latin typeface="+mj-lt"/>
              </a:rPr>
              <a:t> students (credit only); </a:t>
            </a:r>
            <a:r>
              <a:rPr lang="en-US" sz="2000" b="1" dirty="0">
                <a:latin typeface="+mj-lt"/>
              </a:rPr>
              <a:t>1,726</a:t>
            </a:r>
            <a:r>
              <a:rPr lang="en-US" sz="2000" dirty="0">
                <a:latin typeface="+mj-lt"/>
              </a:rPr>
              <a:t> (full-time equivalent). </a:t>
            </a:r>
          </a:p>
          <a:p>
            <a:r>
              <a:rPr lang="en-US" sz="2000" dirty="0">
                <a:latin typeface="+mj-lt"/>
              </a:rPr>
              <a:t> Major towns/cities served by </a:t>
            </a:r>
            <a:r>
              <a:rPr lang="en-US" sz="2000" dirty="0" err="1">
                <a:latin typeface="+mj-lt"/>
              </a:rPr>
              <a:t>MxCC</a:t>
            </a:r>
            <a:r>
              <a:rPr lang="en-US" sz="2000" i="1" dirty="0">
                <a:latin typeface="+mj-lt"/>
              </a:rPr>
              <a:t>: Chester, Clinton, Cromwell, Deep River, Durham, East Haddam, East Hampton, Essex, Haddam, Killingworth, Meriden, Middlefield, Middletown, Old </a:t>
            </a:r>
            <a:r>
              <a:rPr lang="en-US" sz="2000" i="1" dirty="0" err="1">
                <a:latin typeface="+mj-lt"/>
              </a:rPr>
              <a:t>Saybrook</a:t>
            </a:r>
            <a:r>
              <a:rPr lang="en-US" sz="2000" i="1" dirty="0">
                <a:latin typeface="+mj-lt"/>
              </a:rPr>
              <a:t>, Portland, Rocky Hill, Wallingford, </a:t>
            </a:r>
            <a:r>
              <a:rPr lang="en-US" sz="2000" dirty="0">
                <a:latin typeface="+mj-lt"/>
              </a:rPr>
              <a:t>and</a:t>
            </a:r>
            <a:r>
              <a:rPr lang="en-US" sz="2000" i="1" dirty="0">
                <a:latin typeface="+mj-lt"/>
              </a:rPr>
              <a:t> Westbrook</a:t>
            </a:r>
            <a:r>
              <a:rPr lang="en-US" sz="2000" dirty="0">
                <a:latin typeface="+mj-lt"/>
              </a:rPr>
              <a:t>, plus approximately 100 other Connecticut towns.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AE15E7-D630-46EC-BA27-2F7252D42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660" y="1417638"/>
            <a:ext cx="3684352" cy="353948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F32B829-B0D0-430A-8A5A-D9C453D3B6D2}"/>
              </a:ext>
            </a:extLst>
          </p:cNvPr>
          <p:cNvSpPr txBox="1"/>
          <p:nvPr/>
        </p:nvSpPr>
        <p:spPr>
          <a:xfrm>
            <a:off x="8328660" y="4835521"/>
            <a:ext cx="3505200" cy="94553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dirty="0">
                <a:latin typeface="+mj-lt"/>
              </a:rPr>
              <a:t>Fall 2017 45.0% of credit students reside in Middletown, Meriden &amp; Wallingford</a:t>
            </a:r>
          </a:p>
        </p:txBody>
      </p:sp>
    </p:spTree>
    <p:extLst>
      <p:ext uri="{BB962C8B-B14F-4D97-AF65-F5344CB8AC3E}">
        <p14:creationId xmlns:p14="http://schemas.microsoft.com/office/powerpoint/2010/main" val="3867255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 Of </a:t>
            </a:r>
            <a:r>
              <a:rPr lang="en-US" dirty="0" err="1"/>
              <a:t>MxCC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46226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+mj-lt"/>
              </a:rPr>
              <a:t>2017 Fast Facts</a:t>
            </a:r>
          </a:p>
          <a:p>
            <a:r>
              <a:rPr lang="en-US" sz="2000" dirty="0">
                <a:latin typeface="+mj-lt"/>
              </a:rPr>
              <a:t>Average age: 26.6 years</a:t>
            </a:r>
          </a:p>
          <a:p>
            <a:r>
              <a:rPr lang="en-US" sz="2000" dirty="0">
                <a:latin typeface="+mj-lt"/>
              </a:rPr>
              <a:t>58.2% Women </a:t>
            </a:r>
          </a:p>
          <a:p>
            <a:r>
              <a:rPr lang="en-US" sz="2000" dirty="0">
                <a:latin typeface="+mj-lt"/>
              </a:rPr>
              <a:t>35.7% Full Time</a:t>
            </a:r>
          </a:p>
          <a:p>
            <a:r>
              <a:rPr lang="en-US" sz="2000" dirty="0">
                <a:latin typeface="+mj-lt"/>
              </a:rPr>
              <a:t>Minorities: 36.7%</a:t>
            </a:r>
          </a:p>
          <a:p>
            <a:r>
              <a:rPr lang="en-US" sz="2000" dirty="0">
                <a:latin typeface="+mj-lt"/>
              </a:rPr>
              <a:t>Employed: 70%</a:t>
            </a:r>
          </a:p>
          <a:p>
            <a:r>
              <a:rPr lang="en-US" sz="2000" dirty="0">
                <a:latin typeface="+mj-lt"/>
              </a:rPr>
              <a:t>Receive Financial Aid: 56%</a:t>
            </a:r>
          </a:p>
          <a:p>
            <a:r>
              <a:rPr lang="en-US" sz="2000" dirty="0">
                <a:latin typeface="+mj-lt"/>
              </a:rPr>
              <a:t>309 students attending Platt High School (</a:t>
            </a:r>
            <a:r>
              <a:rPr lang="en-US" sz="2000" dirty="0" err="1">
                <a:latin typeface="+mj-lt"/>
              </a:rPr>
              <a:t>MxCC@Platt</a:t>
            </a:r>
            <a:r>
              <a:rPr lang="en-US" sz="2000" dirty="0">
                <a:latin typeface="+mj-lt"/>
              </a:rPr>
              <a:t>) and 40 students attending Wilcox Tech High School (Manufacturing Machine Technology Program).</a:t>
            </a:r>
            <a:r>
              <a:rPr lang="en-US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4810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 Of </a:t>
            </a:r>
            <a:r>
              <a:rPr lang="en-US" dirty="0" err="1"/>
              <a:t>MxCC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004693-5C22-4649-8430-F7C30AC941A8}"/>
              </a:ext>
            </a:extLst>
          </p:cNvPr>
          <p:cNvSpPr txBox="1"/>
          <p:nvPr/>
        </p:nvSpPr>
        <p:spPr>
          <a:xfrm>
            <a:off x="1219200" y="1318578"/>
            <a:ext cx="1623060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Student Profile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01D01CD-FA21-42A2-93A8-742B6F9F7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196464"/>
              </p:ext>
            </p:extLst>
          </p:nvPr>
        </p:nvGraphicFramePr>
        <p:xfrm>
          <a:off x="1219200" y="1943100"/>
          <a:ext cx="8892541" cy="24875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1871812240"/>
                    </a:ext>
                  </a:extLst>
                </a:gridCol>
                <a:gridCol w="2880360">
                  <a:extLst>
                    <a:ext uri="{9D8B030D-6E8A-4147-A177-3AD203B41FA5}">
                      <a16:colId xmlns:a16="http://schemas.microsoft.com/office/drawing/2014/main" val="2740086970"/>
                    </a:ext>
                  </a:extLst>
                </a:gridCol>
                <a:gridCol w="2811781">
                  <a:extLst>
                    <a:ext uri="{9D8B030D-6E8A-4147-A177-3AD203B41FA5}">
                      <a16:colId xmlns:a16="http://schemas.microsoft.com/office/drawing/2014/main" val="32706162"/>
                    </a:ext>
                  </a:extLst>
                </a:gridCol>
              </a:tblGrid>
              <a:tr h="4145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Fall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Fall 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553209"/>
                  </a:ext>
                </a:extLst>
              </a:tr>
              <a:tr h="4145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</a:t>
                      </a:r>
                      <a:r>
                        <a:rPr lang="en-US" dirty="0" err="1"/>
                        <a:t>MxCC</a:t>
                      </a:r>
                      <a:r>
                        <a:rPr lang="en-US" dirty="0"/>
                        <a:t>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375362"/>
                  </a:ext>
                </a:extLst>
              </a:tr>
              <a:tr h="4145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 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– 84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14 years - 85 years 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001312"/>
                  </a:ext>
                </a:extLst>
              </a:tr>
              <a:tr h="4145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26.6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26.1 years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477069"/>
                  </a:ext>
                </a:extLst>
              </a:tr>
              <a:tr h="4145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New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293069"/>
                  </a:ext>
                </a:extLst>
              </a:tr>
              <a:tr h="4145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Full-Time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146962"/>
                  </a:ext>
                </a:extLst>
              </a:tr>
            </a:tbl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68CCB4F3-A2F2-4171-8844-2371090F7C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8776973"/>
              </p:ext>
            </p:extLst>
          </p:nvPr>
        </p:nvGraphicFramePr>
        <p:xfrm>
          <a:off x="4381497" y="4430604"/>
          <a:ext cx="2865120" cy="193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F79041C4-E89E-42F9-97BE-E3D13E3D8A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5346283"/>
              </p:ext>
            </p:extLst>
          </p:nvPr>
        </p:nvGraphicFramePr>
        <p:xfrm>
          <a:off x="7246617" y="4430604"/>
          <a:ext cx="2865120" cy="193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2101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Budget	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32E9CF7-5EBA-4C06-92DC-79C4F0CD90B3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92076897"/>
              </p:ext>
            </p:extLst>
          </p:nvPr>
        </p:nvGraphicFramePr>
        <p:xfrm>
          <a:off x="1219200" y="1447800"/>
          <a:ext cx="10363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76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Budget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283CD27-59F9-475D-9945-8B191CA5C83D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94797021"/>
              </p:ext>
            </p:extLst>
          </p:nvPr>
        </p:nvGraphicFramePr>
        <p:xfrm>
          <a:off x="847725" y="1417638"/>
          <a:ext cx="10363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B412056-1596-443D-A1EF-54B3ABC7B908}"/>
              </a:ext>
            </a:extLst>
          </p:cNvPr>
          <p:cNvSpPr txBox="1"/>
          <p:nvPr/>
        </p:nvSpPr>
        <p:spPr>
          <a:xfrm>
            <a:off x="1457325" y="5897046"/>
            <a:ext cx="4648200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b="1" dirty="0"/>
              <a:t>*60 % of total budget used as of 10/19/17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46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Force Objectives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is our message going to be? (Todays Job)</a:t>
            </a:r>
          </a:p>
          <a:p>
            <a:r>
              <a:rPr lang="en-US" dirty="0"/>
              <a:t>How do we want it to look? </a:t>
            </a:r>
          </a:p>
          <a:p>
            <a:pPr lvl="1"/>
            <a:r>
              <a:rPr lang="en-US" dirty="0"/>
              <a:t>Branding Style</a:t>
            </a:r>
          </a:p>
          <a:p>
            <a:pPr lvl="1"/>
            <a:r>
              <a:rPr lang="en-US" dirty="0"/>
              <a:t>Tracking </a:t>
            </a:r>
          </a:p>
          <a:p>
            <a:r>
              <a:rPr lang="en-US" dirty="0"/>
              <a:t>Where &amp; How to communicate the message?</a:t>
            </a:r>
          </a:p>
          <a:p>
            <a:pPr marL="32004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85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 plan presentation">
  <a:themeElements>
    <a:clrScheme name="Custom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297D53"/>
      </a:accent3>
      <a:accent4>
        <a:srgbClr val="739A28"/>
      </a:accent4>
      <a:accent5>
        <a:srgbClr val="739A28"/>
      </a:accent5>
      <a:accent6>
        <a:srgbClr val="4A7B29"/>
      </a:accent6>
      <a:hlink>
        <a:srgbClr val="EE7B08"/>
      </a:hlink>
      <a:folHlink>
        <a:srgbClr val="977B2D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plan presentation.potx" id="{B0CF94B3-F59B-427A-A620-6B86E9154593}" vid="{92489599-94E0-42FA-BFD7-90FE9B56DF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plan presentation</Template>
  <TotalTime>1075</TotalTime>
  <Words>350</Words>
  <Application>Microsoft Office PowerPoint</Application>
  <PresentationFormat>Widescreen</PresentationFormat>
  <Paragraphs>75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</vt:lpstr>
      <vt:lpstr>Wingdings 2</vt:lpstr>
      <vt:lpstr>Business plan presentation</vt:lpstr>
      <vt:lpstr>Marketing Task Force</vt:lpstr>
      <vt:lpstr>Meeting Overview </vt:lpstr>
      <vt:lpstr>Survey </vt:lpstr>
      <vt:lpstr>Demographics Of MxCC</vt:lpstr>
      <vt:lpstr>Demographics Of MxCC</vt:lpstr>
      <vt:lpstr>Demographics Of MxCC</vt:lpstr>
      <vt:lpstr>Marketing Budget </vt:lpstr>
      <vt:lpstr>Marketing Budget</vt:lpstr>
      <vt:lpstr>Task Force Objectives</vt:lpstr>
      <vt:lpstr>Marketing Message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Name</dc:title>
  <dc:creator>jordan domkowski</dc:creator>
  <cp:lastModifiedBy>jordan domkowski</cp:lastModifiedBy>
  <cp:revision>18</cp:revision>
  <dcterms:created xsi:type="dcterms:W3CDTF">2017-10-20T22:59:11Z</dcterms:created>
  <dcterms:modified xsi:type="dcterms:W3CDTF">2017-10-25T17:36:34Z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